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77" r:id="rId4"/>
    <p:sldId id="260" r:id="rId5"/>
    <p:sldId id="278" r:id="rId6"/>
    <p:sldId id="279" r:id="rId7"/>
    <p:sldId id="280" r:id="rId8"/>
    <p:sldId id="283" r:id="rId9"/>
    <p:sldId id="284" r:id="rId10"/>
    <p:sldId id="285" r:id="rId11"/>
    <p:sldId id="286" r:id="rId12"/>
    <p:sldId id="287" r:id="rId13"/>
    <p:sldId id="288" r:id="rId14"/>
    <p:sldId id="293" r:id="rId15"/>
    <p:sldId id="294" r:id="rId16"/>
    <p:sldId id="295" r:id="rId17"/>
    <p:sldId id="296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4E8"/>
    <a:srgbClr val="EFFB4F"/>
    <a:srgbClr val="FFFF66"/>
    <a:srgbClr val="FFFFFF"/>
    <a:srgbClr val="04600D"/>
    <a:srgbClr val="62E471"/>
    <a:srgbClr val="4AAEE0"/>
    <a:srgbClr val="1A6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07FB-22AA-49F1-9BBD-BD272988AD94}" type="doc">
      <dgm:prSet loTypeId="urn:microsoft.com/office/officeart/2011/layout/RadialPictureList" loCatId="picture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E740E61-07C8-4561-B7E8-D82FC93FE15A}">
      <dgm:prSet phldrT="[Текст]" custT="1"/>
      <dgm:spPr/>
      <dgm:t>
        <a:bodyPr/>
        <a:lstStyle/>
        <a:p>
          <a:r>
            <a:rPr lang="uk-UA" sz="2400" b="1" i="1" cap="all" spc="0" dirty="0" smtClean="0">
              <a:ln w="9000" cmpd="sng"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Напрями </a:t>
          </a:r>
          <a:r>
            <a:rPr lang="uk-UA" sz="2400" b="1" i="1" cap="all" dirty="0" smtClean="0">
              <a:ln w="9000" cmpd="sng"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 </a:t>
          </a:r>
          <a:r>
            <a:rPr lang="uk-UA" sz="2400" b="1" i="1" cap="all" spc="0" dirty="0" smtClean="0">
              <a:ln w="9000" cmpd="sng"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дослідження</a:t>
          </a:r>
          <a:endParaRPr lang="ru-RU" sz="2400" dirty="0"/>
        </a:p>
      </dgm:t>
    </dgm:pt>
    <dgm:pt modelId="{0258DDFA-228F-4642-8BA8-16EB840D4500}" type="parTrans" cxnId="{1544C151-BB72-495D-B751-2465AF6F167C}">
      <dgm:prSet/>
      <dgm:spPr/>
      <dgm:t>
        <a:bodyPr/>
        <a:lstStyle/>
        <a:p>
          <a:endParaRPr lang="ru-RU"/>
        </a:p>
      </dgm:t>
    </dgm:pt>
    <dgm:pt modelId="{1DA86384-0EF5-4681-9896-A857DEA67651}" type="sibTrans" cxnId="{1544C151-BB72-495D-B751-2465AF6F167C}">
      <dgm:prSet/>
      <dgm:spPr/>
      <dgm:t>
        <a:bodyPr/>
        <a:lstStyle/>
        <a:p>
          <a:endParaRPr lang="ru-RU"/>
        </a:p>
      </dgm:t>
    </dgm:pt>
    <dgm:pt modelId="{B54620D5-83A9-4582-B83B-3625FFDA476C}">
      <dgm:prSet phldrT="[Текст]" custT="1"/>
      <dgm:spPr/>
      <dgm:t>
        <a:bodyPr/>
        <a:lstStyle/>
        <a:p>
          <a:pPr rtl="0"/>
          <a:r>
            <a:rPr lang="uk-UA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Розробка та обґрунтування бізнес-планів, інвестиційних проектів підприємств</a:t>
          </a:r>
        </a:p>
      </dgm:t>
    </dgm:pt>
    <dgm:pt modelId="{A3940075-DFC5-4946-A17B-81AA9C3E3FE5}" type="parTrans" cxnId="{842EA0D8-D2C8-42E3-A82C-814F0FDECA59}">
      <dgm:prSet/>
      <dgm:spPr/>
      <dgm:t>
        <a:bodyPr/>
        <a:lstStyle/>
        <a:p>
          <a:endParaRPr lang="ru-RU"/>
        </a:p>
      </dgm:t>
    </dgm:pt>
    <dgm:pt modelId="{67573B69-F057-4566-B963-BBAF64CBAED0}" type="sibTrans" cxnId="{842EA0D8-D2C8-42E3-A82C-814F0FDECA59}">
      <dgm:prSet/>
      <dgm:spPr/>
      <dgm:t>
        <a:bodyPr/>
        <a:lstStyle/>
        <a:p>
          <a:endParaRPr lang="ru-RU"/>
        </a:p>
      </dgm:t>
    </dgm:pt>
    <dgm:pt modelId="{A899C7AC-6D8D-43F0-B13C-8FEB49E71D8A}">
      <dgm:prSet phldrT="[Текст]" custT="1"/>
      <dgm:spPr/>
      <dgm:t>
        <a:bodyPr/>
        <a:lstStyle/>
        <a:p>
          <a:pPr rtl="0"/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фінансового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стану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rtl="0"/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</a:t>
          </a:r>
          <a:endParaRPr lang="ru-RU" sz="2800" dirty="0"/>
        </a:p>
      </dgm:t>
    </dgm:pt>
    <dgm:pt modelId="{04C11BCB-0F9F-40F5-B996-4B4E556EC506}" type="parTrans" cxnId="{25DB1C04-C8C0-4F3B-BE70-41BDEDABBA42}">
      <dgm:prSet/>
      <dgm:spPr/>
      <dgm:t>
        <a:bodyPr/>
        <a:lstStyle/>
        <a:p>
          <a:endParaRPr lang="ru-RU"/>
        </a:p>
      </dgm:t>
    </dgm:pt>
    <dgm:pt modelId="{E1FDD683-ECE8-449D-A32D-137C15481BF5}" type="sibTrans" cxnId="{25DB1C04-C8C0-4F3B-BE70-41BDEDABBA42}">
      <dgm:prSet/>
      <dgm:spPr/>
      <dgm:t>
        <a:bodyPr/>
        <a:lstStyle/>
        <a:p>
          <a:endParaRPr lang="ru-RU"/>
        </a:p>
      </dgm:t>
    </dgm:pt>
    <dgm:pt modelId="{5810D35E-93DD-4309-825A-706061215B37}">
      <dgm:prSet phldrT="[Текст]" custT="1"/>
      <dgm:spPr/>
      <dgm:t>
        <a:bodyPr/>
        <a:lstStyle/>
        <a:p>
          <a:pPr rtl="0"/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рівня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кредитоспроможності</a:t>
          </a:r>
          <a:r>
            <a: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</a:t>
          </a:r>
          <a:endParaRPr lang="ru-RU" sz="2800" dirty="0"/>
        </a:p>
      </dgm:t>
    </dgm:pt>
    <dgm:pt modelId="{25CA1968-4047-4E33-8FB4-82997B0B3B84}" type="parTrans" cxnId="{7FD122E7-2765-4CEA-AA0F-EBD4BCB7015F}">
      <dgm:prSet/>
      <dgm:spPr/>
      <dgm:t>
        <a:bodyPr/>
        <a:lstStyle/>
        <a:p>
          <a:endParaRPr lang="ru-RU"/>
        </a:p>
      </dgm:t>
    </dgm:pt>
    <dgm:pt modelId="{E893BE13-4ED1-4D45-A976-A5AA2C8C7F17}" type="sibTrans" cxnId="{7FD122E7-2765-4CEA-AA0F-EBD4BCB7015F}">
      <dgm:prSet/>
      <dgm:spPr/>
      <dgm:t>
        <a:bodyPr/>
        <a:lstStyle/>
        <a:p>
          <a:endParaRPr lang="ru-RU"/>
        </a:p>
      </dgm:t>
    </dgm:pt>
    <dgm:pt modelId="{82279959-9278-48F3-8687-30EC88B1E6CE}" type="pres">
      <dgm:prSet presAssocID="{FBA207FB-22AA-49F1-9BBD-BD272988AD94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E71F43B7-F19E-4486-8EC0-01ADA2CCD704}" type="pres">
      <dgm:prSet presAssocID="{3E740E61-07C8-4561-B7E8-D82FC93FE15A}" presName="Parent" presStyleLbl="node1" presStyleIdx="0" presStyleCnt="2" custScaleX="141080" custScaleY="137952" custLinFactNeighborX="-53599" custLinFactNeighborY="-444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A087ED0C-231D-468F-A894-34303561E6E3}" type="pres">
      <dgm:prSet presAssocID="{B54620D5-83A9-4582-B83B-3625FFDA476C}" presName="Accent" presStyleLbl="node1" presStyleIdx="1" presStyleCnt="2" custScaleX="71589" custScaleY="77198" custLinFactNeighborX="-3025" custLinFactNeighborY="299"/>
      <dgm:spPr/>
    </dgm:pt>
    <dgm:pt modelId="{C55324CF-D5DC-4A98-BB8E-1A1EF77BB0F5}" type="pres">
      <dgm:prSet presAssocID="{B54620D5-83A9-4582-B83B-3625FFDA476C}" presName="Image1" presStyleLbl="fgImgPlace1" presStyleIdx="0" presStyleCnt="3" custFlipVert="1" custScaleX="32141" custScaleY="32132" custLinFactNeighborX="-9544" custLinFactNeighborY="-53247"/>
      <dgm:spPr>
        <a:prstGeom prst="flowChartConnector">
          <a:avLst/>
        </a:prstGeom>
      </dgm:spPr>
    </dgm:pt>
    <dgm:pt modelId="{91A3310D-8BCA-4611-BCFE-F545FBC9295D}" type="pres">
      <dgm:prSet presAssocID="{B54620D5-83A9-4582-B83B-3625FFDA476C}" presName="Child1" presStyleLbl="revTx" presStyleIdx="0" presStyleCnt="3" custScaleX="248124" custScaleY="121740" custLinFactNeighborX="43924" custLinFactNeighborY="-218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89B39-F911-43A6-BE52-180238CB7BB1}" type="pres">
      <dgm:prSet presAssocID="{A899C7AC-6D8D-43F0-B13C-8FEB49E71D8A}" presName="Image2" presStyleCnt="0"/>
      <dgm:spPr/>
    </dgm:pt>
    <dgm:pt modelId="{090ABB1D-084A-4DBC-A573-13850FC6FBE8}" type="pres">
      <dgm:prSet presAssocID="{A899C7AC-6D8D-43F0-B13C-8FEB49E71D8A}" presName="Image" presStyleLbl="fgImgPlace1" presStyleIdx="1" presStyleCnt="3" custFlipVert="1" custScaleX="32141" custScaleY="32132" custLinFactNeighborX="-2614" custLinFactNeighborY="-43825"/>
      <dgm:spPr/>
    </dgm:pt>
    <dgm:pt modelId="{5C6F2DFF-9281-418E-B29D-B8788B29439E}" type="pres">
      <dgm:prSet presAssocID="{A899C7AC-6D8D-43F0-B13C-8FEB49E71D8A}" presName="Child2" presStyleLbl="revTx" presStyleIdx="1" presStyleCnt="3" custScaleX="209072" custScaleY="116133" custLinFactNeighborX="34251" custLinFactNeighborY="-36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F7E5B-D270-438D-AE48-FDA63686274C}" type="pres">
      <dgm:prSet presAssocID="{5810D35E-93DD-4309-825A-706061215B37}" presName="Image3" presStyleCnt="0"/>
      <dgm:spPr/>
    </dgm:pt>
    <dgm:pt modelId="{2CCE3FA5-34DB-4CCF-BE08-A6F84C40396D}" type="pres">
      <dgm:prSet presAssocID="{5810D35E-93DD-4309-825A-706061215B37}" presName="Image" presStyleLbl="fgImgPlace1" presStyleIdx="2" presStyleCnt="3" custScaleX="32141" custScaleY="32132" custLinFactNeighborX="-1059" custLinFactNeighborY="-9232"/>
      <dgm:spPr/>
    </dgm:pt>
    <dgm:pt modelId="{A7BB3BDD-F32C-490C-A973-4E0BD0FEA921}" type="pres">
      <dgm:prSet presAssocID="{5810D35E-93DD-4309-825A-706061215B37}" presName="Child3" presStyleLbl="revTx" presStyleIdx="2" presStyleCnt="3" custScaleX="239575" custLinFactNeighborX="46197" custLinFactNeighborY="178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5FBE31-C01E-46DD-BFF2-C9B21B32D4D7}" type="presOf" srcId="{FBA207FB-22AA-49F1-9BBD-BD272988AD94}" destId="{82279959-9278-48F3-8687-30EC88B1E6CE}" srcOrd="0" destOrd="0" presId="urn:microsoft.com/office/officeart/2011/layout/RadialPictureList"/>
    <dgm:cxn modelId="{D05C3042-AB49-4D2B-8415-27921B213AEC}" type="presOf" srcId="{3E740E61-07C8-4561-B7E8-D82FC93FE15A}" destId="{E71F43B7-F19E-4486-8EC0-01ADA2CCD704}" srcOrd="0" destOrd="0" presId="urn:microsoft.com/office/officeart/2011/layout/RadialPictureList"/>
    <dgm:cxn modelId="{25DB1C04-C8C0-4F3B-BE70-41BDEDABBA42}" srcId="{3E740E61-07C8-4561-B7E8-D82FC93FE15A}" destId="{A899C7AC-6D8D-43F0-B13C-8FEB49E71D8A}" srcOrd="1" destOrd="0" parTransId="{04C11BCB-0F9F-40F5-B996-4B4E556EC506}" sibTransId="{E1FDD683-ECE8-449D-A32D-137C15481BF5}"/>
    <dgm:cxn modelId="{842EA0D8-D2C8-42E3-A82C-814F0FDECA59}" srcId="{3E740E61-07C8-4561-B7E8-D82FC93FE15A}" destId="{B54620D5-83A9-4582-B83B-3625FFDA476C}" srcOrd="0" destOrd="0" parTransId="{A3940075-DFC5-4946-A17B-81AA9C3E3FE5}" sibTransId="{67573B69-F057-4566-B963-BBAF64CBAED0}"/>
    <dgm:cxn modelId="{1544C151-BB72-495D-B751-2465AF6F167C}" srcId="{FBA207FB-22AA-49F1-9BBD-BD272988AD94}" destId="{3E740E61-07C8-4561-B7E8-D82FC93FE15A}" srcOrd="0" destOrd="0" parTransId="{0258DDFA-228F-4642-8BA8-16EB840D4500}" sibTransId="{1DA86384-0EF5-4681-9896-A857DEA67651}"/>
    <dgm:cxn modelId="{67BCE950-0246-4D1B-B03C-A1A99938AEB1}" type="presOf" srcId="{A899C7AC-6D8D-43F0-B13C-8FEB49E71D8A}" destId="{5C6F2DFF-9281-418E-B29D-B8788B29439E}" srcOrd="0" destOrd="0" presId="urn:microsoft.com/office/officeart/2011/layout/RadialPictureList"/>
    <dgm:cxn modelId="{0512D318-4A1E-4F99-AA77-4BB709E4EBF8}" type="presOf" srcId="{5810D35E-93DD-4309-825A-706061215B37}" destId="{A7BB3BDD-F32C-490C-A973-4E0BD0FEA921}" srcOrd="0" destOrd="0" presId="urn:microsoft.com/office/officeart/2011/layout/RadialPictureList"/>
    <dgm:cxn modelId="{7FD122E7-2765-4CEA-AA0F-EBD4BCB7015F}" srcId="{3E740E61-07C8-4561-B7E8-D82FC93FE15A}" destId="{5810D35E-93DD-4309-825A-706061215B37}" srcOrd="2" destOrd="0" parTransId="{25CA1968-4047-4E33-8FB4-82997B0B3B84}" sibTransId="{E893BE13-4ED1-4D45-A976-A5AA2C8C7F17}"/>
    <dgm:cxn modelId="{7E6728ED-D57A-4E81-AC11-E432D7C3E0F4}" type="presOf" srcId="{B54620D5-83A9-4582-B83B-3625FFDA476C}" destId="{91A3310D-8BCA-4611-BCFE-F545FBC9295D}" srcOrd="0" destOrd="0" presId="urn:microsoft.com/office/officeart/2011/layout/RadialPictureList"/>
    <dgm:cxn modelId="{272FA4E6-8769-497E-8760-47E37336F232}" type="presParOf" srcId="{82279959-9278-48F3-8687-30EC88B1E6CE}" destId="{E71F43B7-F19E-4486-8EC0-01ADA2CCD704}" srcOrd="0" destOrd="0" presId="urn:microsoft.com/office/officeart/2011/layout/RadialPictureList"/>
    <dgm:cxn modelId="{DF51582B-12F5-4C04-A22C-3E3992C301F8}" type="presParOf" srcId="{82279959-9278-48F3-8687-30EC88B1E6CE}" destId="{A087ED0C-231D-468F-A894-34303561E6E3}" srcOrd="1" destOrd="0" presId="urn:microsoft.com/office/officeart/2011/layout/RadialPictureList"/>
    <dgm:cxn modelId="{90B2604B-6C11-45FE-9C04-179D962CFC90}" type="presParOf" srcId="{82279959-9278-48F3-8687-30EC88B1E6CE}" destId="{C55324CF-D5DC-4A98-BB8E-1A1EF77BB0F5}" srcOrd="2" destOrd="0" presId="urn:microsoft.com/office/officeart/2011/layout/RadialPictureList"/>
    <dgm:cxn modelId="{701B5F01-5D8A-4B0E-A2FC-8756FB8D0DFA}" type="presParOf" srcId="{82279959-9278-48F3-8687-30EC88B1E6CE}" destId="{91A3310D-8BCA-4611-BCFE-F545FBC9295D}" srcOrd="3" destOrd="0" presId="urn:microsoft.com/office/officeart/2011/layout/RadialPictureList"/>
    <dgm:cxn modelId="{2FD28E39-AAA8-411F-9284-413A2AFB8FDA}" type="presParOf" srcId="{82279959-9278-48F3-8687-30EC88B1E6CE}" destId="{83989B39-F911-43A6-BE52-180238CB7BB1}" srcOrd="4" destOrd="0" presId="urn:microsoft.com/office/officeart/2011/layout/RadialPictureList"/>
    <dgm:cxn modelId="{E2020E9D-CC5A-4D85-B0C2-37A40E429BCE}" type="presParOf" srcId="{83989B39-F911-43A6-BE52-180238CB7BB1}" destId="{090ABB1D-084A-4DBC-A573-13850FC6FBE8}" srcOrd="0" destOrd="0" presId="urn:microsoft.com/office/officeart/2011/layout/RadialPictureList"/>
    <dgm:cxn modelId="{C4FD6090-C7AA-4FAE-95F1-21691050D094}" type="presParOf" srcId="{82279959-9278-48F3-8687-30EC88B1E6CE}" destId="{5C6F2DFF-9281-418E-B29D-B8788B29439E}" srcOrd="5" destOrd="0" presId="urn:microsoft.com/office/officeart/2011/layout/RadialPictureList"/>
    <dgm:cxn modelId="{1660CDF3-8658-4E35-AA65-267090BC81D7}" type="presParOf" srcId="{82279959-9278-48F3-8687-30EC88B1E6CE}" destId="{C3CF7E5B-D270-438D-AE48-FDA63686274C}" srcOrd="6" destOrd="0" presId="urn:microsoft.com/office/officeart/2011/layout/RadialPictureList"/>
    <dgm:cxn modelId="{0AFAE636-19AE-4162-8B69-2853A00A21BE}" type="presParOf" srcId="{C3CF7E5B-D270-438D-AE48-FDA63686274C}" destId="{2CCE3FA5-34DB-4CCF-BE08-A6F84C40396D}" srcOrd="0" destOrd="0" presId="urn:microsoft.com/office/officeart/2011/layout/RadialPictureList"/>
    <dgm:cxn modelId="{3D8AD735-2640-4B0A-9664-FBC71A99ED03}" type="presParOf" srcId="{82279959-9278-48F3-8687-30EC88B1E6CE}" destId="{A7BB3BDD-F32C-490C-A973-4E0BD0FEA921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8AC733-607A-4B5A-8FF2-EE8FC02DBF72}" type="doc">
      <dgm:prSet loTypeId="urn:microsoft.com/office/officeart/2005/8/layout/hProcess9" loCatId="process" qsTypeId="urn:microsoft.com/office/officeart/2005/8/quickstyle/simple3" qsCatId="simple" csTypeId="urn:microsoft.com/office/officeart/2005/8/colors/accent1_2#2" csCatId="accent1" phldr="0"/>
      <dgm:spPr/>
    </dgm:pt>
    <dgm:pt modelId="{E43B9E89-46A3-46CB-B4E1-E680CAE8B0B4}">
      <dgm:prSet phldrT="[Текст]" phldr="1"/>
      <dgm:spPr/>
      <dgm:t>
        <a:bodyPr/>
        <a:lstStyle/>
        <a:p>
          <a:endParaRPr lang="uk-UA" dirty="0"/>
        </a:p>
      </dgm:t>
    </dgm:pt>
    <dgm:pt modelId="{F5407CD3-CFF7-4E04-B359-ED51A2CEC949}" type="parTrans" cxnId="{1F156BA2-7842-4456-9E50-9C605243BDCC}">
      <dgm:prSet/>
      <dgm:spPr/>
      <dgm:t>
        <a:bodyPr/>
        <a:lstStyle/>
        <a:p>
          <a:endParaRPr lang="uk-UA"/>
        </a:p>
      </dgm:t>
    </dgm:pt>
    <dgm:pt modelId="{0D4C9639-6FFB-4C9D-9A8A-3624EEF42FF6}" type="sibTrans" cxnId="{1F156BA2-7842-4456-9E50-9C605243BDCC}">
      <dgm:prSet/>
      <dgm:spPr/>
      <dgm:t>
        <a:bodyPr/>
        <a:lstStyle/>
        <a:p>
          <a:endParaRPr lang="uk-UA"/>
        </a:p>
      </dgm:t>
    </dgm:pt>
    <dgm:pt modelId="{7A221388-E470-4E0F-9F6E-9C869E7E0B46}">
      <dgm:prSet phldrT="[Текст]" phldr="1"/>
      <dgm:spPr/>
      <dgm:t>
        <a:bodyPr/>
        <a:lstStyle/>
        <a:p>
          <a:endParaRPr lang="uk-UA"/>
        </a:p>
      </dgm:t>
    </dgm:pt>
    <dgm:pt modelId="{4E2B9237-D327-4E93-9C0C-2DA16AC61053}" type="parTrans" cxnId="{C25D9FCC-20A9-4D72-9122-909F24B0C72B}">
      <dgm:prSet/>
      <dgm:spPr/>
      <dgm:t>
        <a:bodyPr/>
        <a:lstStyle/>
        <a:p>
          <a:endParaRPr lang="uk-UA"/>
        </a:p>
      </dgm:t>
    </dgm:pt>
    <dgm:pt modelId="{ACEC227F-6C37-4AC7-9353-A6B23419F37B}" type="sibTrans" cxnId="{C25D9FCC-20A9-4D72-9122-909F24B0C72B}">
      <dgm:prSet/>
      <dgm:spPr/>
      <dgm:t>
        <a:bodyPr/>
        <a:lstStyle/>
        <a:p>
          <a:endParaRPr lang="uk-UA"/>
        </a:p>
      </dgm:t>
    </dgm:pt>
    <dgm:pt modelId="{267D02F2-1F14-45E8-812E-348BB03EDADA}">
      <dgm:prSet phldrT="[Текст]" phldr="1"/>
      <dgm:spPr/>
      <dgm:t>
        <a:bodyPr/>
        <a:lstStyle/>
        <a:p>
          <a:endParaRPr lang="uk-UA"/>
        </a:p>
      </dgm:t>
    </dgm:pt>
    <dgm:pt modelId="{82CA46DA-5D73-4587-A6A3-66E7B764830B}" type="parTrans" cxnId="{BEEB15E5-0DBB-4922-B079-0EBF761F3E8A}">
      <dgm:prSet/>
      <dgm:spPr/>
      <dgm:t>
        <a:bodyPr/>
        <a:lstStyle/>
        <a:p>
          <a:endParaRPr lang="uk-UA"/>
        </a:p>
      </dgm:t>
    </dgm:pt>
    <dgm:pt modelId="{DFD65820-BAC1-452B-90A9-7FB977641B3B}" type="sibTrans" cxnId="{BEEB15E5-0DBB-4922-B079-0EBF761F3E8A}">
      <dgm:prSet/>
      <dgm:spPr/>
      <dgm:t>
        <a:bodyPr/>
        <a:lstStyle/>
        <a:p>
          <a:endParaRPr lang="uk-UA"/>
        </a:p>
      </dgm:t>
    </dgm:pt>
    <dgm:pt modelId="{F4C2DDBE-B44F-4369-8F61-77E0CAF4286A}" type="pres">
      <dgm:prSet presAssocID="{988AC733-607A-4B5A-8FF2-EE8FC02DBF72}" presName="CompostProcess" presStyleCnt="0">
        <dgm:presLayoutVars>
          <dgm:dir/>
          <dgm:resizeHandles val="exact"/>
        </dgm:presLayoutVars>
      </dgm:prSet>
      <dgm:spPr/>
    </dgm:pt>
    <dgm:pt modelId="{2C082518-07FD-4540-994F-3FEEE2C5A237}" type="pres">
      <dgm:prSet presAssocID="{988AC733-607A-4B5A-8FF2-EE8FC02DBF72}" presName="arrow" presStyleLbl="bgShp" presStyleIdx="0" presStyleCnt="1"/>
      <dgm:spPr/>
    </dgm:pt>
    <dgm:pt modelId="{82F8AA36-F9AB-467D-BA5F-654EDD3B11AF}" type="pres">
      <dgm:prSet presAssocID="{988AC733-607A-4B5A-8FF2-EE8FC02DBF72}" presName="linearProcess" presStyleCnt="0"/>
      <dgm:spPr/>
    </dgm:pt>
    <dgm:pt modelId="{AA78BEC6-7392-4526-9657-7955606E4D40}" type="pres">
      <dgm:prSet presAssocID="{E43B9E89-46A3-46CB-B4E1-E680CAE8B0B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75BA21-74A8-46BB-8C55-BB3B3A1904AC}" type="pres">
      <dgm:prSet presAssocID="{0D4C9639-6FFB-4C9D-9A8A-3624EEF42FF6}" presName="sibTrans" presStyleCnt="0"/>
      <dgm:spPr/>
    </dgm:pt>
    <dgm:pt modelId="{395D5BDA-5CB5-4E8B-AFA3-9E2EE300AF8B}" type="pres">
      <dgm:prSet presAssocID="{7A221388-E470-4E0F-9F6E-9C869E7E0B4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1E0C39-32C1-41EA-AC68-4BBC7ACC86B9}" type="pres">
      <dgm:prSet presAssocID="{ACEC227F-6C37-4AC7-9353-A6B23419F37B}" presName="sibTrans" presStyleCnt="0"/>
      <dgm:spPr/>
    </dgm:pt>
    <dgm:pt modelId="{830A0BAA-BDFD-48F5-9F15-60E6CDD835B4}" type="pres">
      <dgm:prSet presAssocID="{267D02F2-1F14-45E8-812E-348BB03EDAD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0DD13C0-A3BB-4288-A9EF-BEF740D805F0}" type="presOf" srcId="{267D02F2-1F14-45E8-812E-348BB03EDADA}" destId="{830A0BAA-BDFD-48F5-9F15-60E6CDD835B4}" srcOrd="0" destOrd="0" presId="urn:microsoft.com/office/officeart/2005/8/layout/hProcess9"/>
    <dgm:cxn modelId="{686D3F4B-ACF0-4896-A6FF-E788DEF15360}" type="presOf" srcId="{988AC733-607A-4B5A-8FF2-EE8FC02DBF72}" destId="{F4C2DDBE-B44F-4369-8F61-77E0CAF4286A}" srcOrd="0" destOrd="0" presId="urn:microsoft.com/office/officeart/2005/8/layout/hProcess9"/>
    <dgm:cxn modelId="{C25D9FCC-20A9-4D72-9122-909F24B0C72B}" srcId="{988AC733-607A-4B5A-8FF2-EE8FC02DBF72}" destId="{7A221388-E470-4E0F-9F6E-9C869E7E0B46}" srcOrd="1" destOrd="0" parTransId="{4E2B9237-D327-4E93-9C0C-2DA16AC61053}" sibTransId="{ACEC227F-6C37-4AC7-9353-A6B23419F37B}"/>
    <dgm:cxn modelId="{1F156BA2-7842-4456-9E50-9C605243BDCC}" srcId="{988AC733-607A-4B5A-8FF2-EE8FC02DBF72}" destId="{E43B9E89-46A3-46CB-B4E1-E680CAE8B0B4}" srcOrd="0" destOrd="0" parTransId="{F5407CD3-CFF7-4E04-B359-ED51A2CEC949}" sibTransId="{0D4C9639-6FFB-4C9D-9A8A-3624EEF42FF6}"/>
    <dgm:cxn modelId="{4095EA12-BF8D-4F09-8A0F-7F65867785FD}" type="presOf" srcId="{7A221388-E470-4E0F-9F6E-9C869E7E0B46}" destId="{395D5BDA-5CB5-4E8B-AFA3-9E2EE300AF8B}" srcOrd="0" destOrd="0" presId="urn:microsoft.com/office/officeart/2005/8/layout/hProcess9"/>
    <dgm:cxn modelId="{BEEB15E5-0DBB-4922-B079-0EBF761F3E8A}" srcId="{988AC733-607A-4B5A-8FF2-EE8FC02DBF72}" destId="{267D02F2-1F14-45E8-812E-348BB03EDADA}" srcOrd="2" destOrd="0" parTransId="{82CA46DA-5D73-4587-A6A3-66E7B764830B}" sibTransId="{DFD65820-BAC1-452B-90A9-7FB977641B3B}"/>
    <dgm:cxn modelId="{EED5B115-F061-4F67-A7CF-8ECA222C20EC}" type="presOf" srcId="{E43B9E89-46A3-46CB-B4E1-E680CAE8B0B4}" destId="{AA78BEC6-7392-4526-9657-7955606E4D40}" srcOrd="0" destOrd="0" presId="urn:microsoft.com/office/officeart/2005/8/layout/hProcess9"/>
    <dgm:cxn modelId="{83529302-6421-4C8A-BDED-3EFD2D75A99E}" type="presParOf" srcId="{F4C2DDBE-B44F-4369-8F61-77E0CAF4286A}" destId="{2C082518-07FD-4540-994F-3FEEE2C5A237}" srcOrd="0" destOrd="0" presId="urn:microsoft.com/office/officeart/2005/8/layout/hProcess9"/>
    <dgm:cxn modelId="{4484EDDC-BDFA-4D9D-BFA1-A2757673AB33}" type="presParOf" srcId="{F4C2DDBE-B44F-4369-8F61-77E0CAF4286A}" destId="{82F8AA36-F9AB-467D-BA5F-654EDD3B11AF}" srcOrd="1" destOrd="0" presId="urn:microsoft.com/office/officeart/2005/8/layout/hProcess9"/>
    <dgm:cxn modelId="{9CD3138E-3A9D-4F17-B98D-29E0FF113C85}" type="presParOf" srcId="{82F8AA36-F9AB-467D-BA5F-654EDD3B11AF}" destId="{AA78BEC6-7392-4526-9657-7955606E4D40}" srcOrd="0" destOrd="0" presId="urn:microsoft.com/office/officeart/2005/8/layout/hProcess9"/>
    <dgm:cxn modelId="{B15ED159-8516-4946-9223-08A35550615D}" type="presParOf" srcId="{82F8AA36-F9AB-467D-BA5F-654EDD3B11AF}" destId="{7575BA21-74A8-46BB-8C55-BB3B3A1904AC}" srcOrd="1" destOrd="0" presId="urn:microsoft.com/office/officeart/2005/8/layout/hProcess9"/>
    <dgm:cxn modelId="{3935E5A5-11B6-474D-8A47-F6EA66E7CCD1}" type="presParOf" srcId="{82F8AA36-F9AB-467D-BA5F-654EDD3B11AF}" destId="{395D5BDA-5CB5-4E8B-AFA3-9E2EE300AF8B}" srcOrd="2" destOrd="0" presId="urn:microsoft.com/office/officeart/2005/8/layout/hProcess9"/>
    <dgm:cxn modelId="{63AB0C68-EA39-4517-AAD0-13EF4BF6FD04}" type="presParOf" srcId="{82F8AA36-F9AB-467D-BA5F-654EDD3B11AF}" destId="{7F1E0C39-32C1-41EA-AC68-4BBC7ACC86B9}" srcOrd="3" destOrd="0" presId="urn:microsoft.com/office/officeart/2005/8/layout/hProcess9"/>
    <dgm:cxn modelId="{A8520C81-3C5E-4F3A-A7B5-12D74F92E37A}" type="presParOf" srcId="{82F8AA36-F9AB-467D-BA5F-654EDD3B11AF}" destId="{830A0BAA-BDFD-48F5-9F15-60E6CDD835B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F43B7-F19E-4486-8EC0-01ADA2CCD704}">
      <dsp:nvSpPr>
        <dsp:cNvPr id="0" name=""/>
        <dsp:cNvSpPr/>
      </dsp:nvSpPr>
      <dsp:spPr>
        <a:xfrm>
          <a:off x="0" y="954791"/>
          <a:ext cx="3539685" cy="346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cap="all" spc="0" dirty="0" smtClean="0">
              <a:ln w="9000" cmpd="sng"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Напрями </a:t>
          </a:r>
          <a:r>
            <a:rPr lang="uk-UA" sz="2400" b="1" i="1" kern="1200" cap="all" dirty="0" smtClean="0">
              <a:ln w="9000" cmpd="sng"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 </a:t>
          </a:r>
          <a:r>
            <a:rPr lang="uk-UA" sz="2400" b="1" i="1" kern="1200" cap="all" spc="0" dirty="0" smtClean="0">
              <a:ln w="9000" cmpd="sng"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дослідження</a:t>
          </a:r>
          <a:endParaRPr lang="ru-RU" sz="2400" kern="1200" dirty="0"/>
        </a:p>
      </dsp:txBody>
      <dsp:txXfrm>
        <a:off x="518375" y="1461698"/>
        <a:ext cx="2502935" cy="2447561"/>
      </dsp:txXfrm>
    </dsp:sp>
    <dsp:sp modelId="{A087ED0C-231D-468F-A894-34303561E6E3}">
      <dsp:nvSpPr>
        <dsp:cNvPr id="0" name=""/>
        <dsp:cNvSpPr/>
      </dsp:nvSpPr>
      <dsp:spPr>
        <a:xfrm>
          <a:off x="432038" y="663861"/>
          <a:ext cx="3620766" cy="4070156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5324CF-D5DC-4A98-BB8E-1A1EF77BB0F5}">
      <dsp:nvSpPr>
        <dsp:cNvPr id="0" name=""/>
        <dsp:cNvSpPr/>
      </dsp:nvSpPr>
      <dsp:spPr>
        <a:xfrm flipV="1">
          <a:off x="3918452" y="231801"/>
          <a:ext cx="431999" cy="431999"/>
        </a:xfrm>
        <a:prstGeom prst="flowChartConnector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1A3310D-8BCA-4611-BCFE-F545FBC9295D}">
      <dsp:nvSpPr>
        <dsp:cNvPr id="0" name=""/>
        <dsp:cNvSpPr/>
      </dsp:nvSpPr>
      <dsp:spPr>
        <a:xfrm>
          <a:off x="4464998" y="87781"/>
          <a:ext cx="4463993" cy="158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uk-UA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Розробка та обґрунтування бізнес-планів, інвестиційних проектів підприємств</a:t>
          </a:r>
        </a:p>
      </dsp:txBody>
      <dsp:txXfrm>
        <a:off x="4464998" y="87781"/>
        <a:ext cx="4463993" cy="1584103"/>
      </dsp:txXfrm>
    </dsp:sp>
    <dsp:sp modelId="{090ABB1D-084A-4DBC-A573-13850FC6FBE8}">
      <dsp:nvSpPr>
        <dsp:cNvPr id="0" name=""/>
        <dsp:cNvSpPr/>
      </dsp:nvSpPr>
      <dsp:spPr>
        <a:xfrm flipV="1">
          <a:off x="4531086" y="1887987"/>
          <a:ext cx="431999" cy="4319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C6F2DFF-9281-418E-B29D-B8788B29439E}">
      <dsp:nvSpPr>
        <dsp:cNvPr id="0" name=""/>
        <dsp:cNvSpPr/>
      </dsp:nvSpPr>
      <dsp:spPr>
        <a:xfrm>
          <a:off x="5167581" y="1887984"/>
          <a:ext cx="3761410" cy="1511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фінансового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стану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</a:t>
          </a:r>
          <a:endParaRPr lang="ru-RU" sz="2800" kern="1200" dirty="0"/>
        </a:p>
      </dsp:txBody>
      <dsp:txXfrm>
        <a:off x="5167581" y="1887984"/>
        <a:ext cx="3761410" cy="1511144"/>
      </dsp:txXfrm>
    </dsp:sp>
    <dsp:sp modelId="{2CCE3FA5-34DB-4CCF-BE08-A6F84C40396D}">
      <dsp:nvSpPr>
        <dsp:cNvPr id="0" name=""/>
        <dsp:cNvSpPr/>
      </dsp:nvSpPr>
      <dsp:spPr>
        <a:xfrm>
          <a:off x="4032497" y="3904201"/>
          <a:ext cx="431999" cy="4319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7BB3BDD-F32C-490C-A973-4E0BD0FEA921}">
      <dsp:nvSpPr>
        <dsp:cNvPr id="0" name=""/>
        <dsp:cNvSpPr/>
      </dsp:nvSpPr>
      <dsp:spPr>
        <a:xfrm>
          <a:off x="4612301" y="3832195"/>
          <a:ext cx="4310188" cy="1301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рівня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кредитоспроможності</a:t>
          </a:r>
          <a:r>
            <a:rPr lang="ru-RU" sz="2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</a:t>
          </a:r>
          <a:endParaRPr lang="ru-RU" sz="2800" kern="1200" dirty="0"/>
        </a:p>
      </dsp:txBody>
      <dsp:txXfrm>
        <a:off x="4612301" y="3832195"/>
        <a:ext cx="4310188" cy="1301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82518-07FD-4540-994F-3FEEE2C5A237}">
      <dsp:nvSpPr>
        <dsp:cNvPr id="0" name=""/>
        <dsp:cNvSpPr/>
      </dsp:nvSpPr>
      <dsp:spPr>
        <a:xfrm>
          <a:off x="653472" y="0"/>
          <a:ext cx="7406022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A78BEC6-7392-4526-9657-7955606E4D40}">
      <dsp:nvSpPr>
        <dsp:cNvPr id="0" name=""/>
        <dsp:cNvSpPr/>
      </dsp:nvSpPr>
      <dsp:spPr>
        <a:xfrm>
          <a:off x="0" y="1219199"/>
          <a:ext cx="2613890" cy="162560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4800" kern="1200" dirty="0"/>
        </a:p>
      </dsp:txBody>
      <dsp:txXfrm>
        <a:off x="79355" y="1298554"/>
        <a:ext cx="2455180" cy="1466890"/>
      </dsp:txXfrm>
    </dsp:sp>
    <dsp:sp modelId="{395D5BDA-5CB5-4E8B-AFA3-9E2EE300AF8B}">
      <dsp:nvSpPr>
        <dsp:cNvPr id="0" name=""/>
        <dsp:cNvSpPr/>
      </dsp:nvSpPr>
      <dsp:spPr>
        <a:xfrm>
          <a:off x="3049538" y="1219199"/>
          <a:ext cx="2613890" cy="162560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4800" kern="1200"/>
        </a:p>
      </dsp:txBody>
      <dsp:txXfrm>
        <a:off x="3128893" y="1298554"/>
        <a:ext cx="2455180" cy="1466890"/>
      </dsp:txXfrm>
    </dsp:sp>
    <dsp:sp modelId="{830A0BAA-BDFD-48F5-9F15-60E6CDD835B4}">
      <dsp:nvSpPr>
        <dsp:cNvPr id="0" name=""/>
        <dsp:cNvSpPr/>
      </dsp:nvSpPr>
      <dsp:spPr>
        <a:xfrm>
          <a:off x="6099077" y="1219199"/>
          <a:ext cx="2613890" cy="162560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4800" kern="1200"/>
        </a:p>
      </dsp:txBody>
      <dsp:txXfrm>
        <a:off x="6178432" y="1298554"/>
        <a:ext cx="245518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AF14-0F14-466C-9516-D634A72CFCAB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0D0-3523-4E7E-8973-47927744C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8786E-D79C-4C70-9168-BC2971EAC975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7C14E-CB30-490A-AEDA-D0D29D4EB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E658-0AD6-4A6E-9D53-802AAA7B9504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EF88-3567-446F-B804-ED9337D41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F196-A98F-458D-BF19-61E952A99882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7559-CAB5-4ECD-A4E9-43B3083F6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5A5F-2735-411C-9F22-C99EF2149997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D1F0D-26EB-4C20-B5FC-2B390453B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F378-0ACB-4BC5-923B-7880B68EF397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D55A-19DA-490C-93F6-4DA5E4E69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B4289-3495-4F77-A402-7BDDF0FA2BF1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6B14-0DA3-4D2D-9706-080F6B4BB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A9C3-53F5-410E-8999-17B828A20EAA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256C-977E-49D3-890F-1A6EF124B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4D38E-2710-47F8-B0C8-D85E4C1D901D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CDEE1-95B0-42E4-9009-6C836428E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8CB6-5192-42FF-B302-C6D3108F69DA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F87AA-F234-408A-AF7C-CE702CD80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F3A2-9680-44F9-A1F4-F7009818A2DB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3B145-374B-4510-8484-975B76567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8308C6-CE82-435D-823F-3990AAE7EE9A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5D78C9-7245-42E3-B6AB-D54F0E045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280920" cy="3384376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6000" i="1" dirty="0" smtClean="0">
                <a:solidFill>
                  <a:srgbClr val="0460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Бізнес-пропозиції</a:t>
            </a:r>
            <a:br>
              <a:rPr lang="uk-UA" sz="6000" i="1" dirty="0" smtClean="0">
                <a:solidFill>
                  <a:srgbClr val="0460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i="1" dirty="0" smtClean="0">
                <a:solidFill>
                  <a:srgbClr val="0460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науково-технічної продукції</a:t>
            </a:r>
            <a:br>
              <a:rPr lang="uk-UA" sz="4000" i="1" dirty="0" smtClean="0">
                <a:solidFill>
                  <a:srgbClr val="0460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i="1" dirty="0" smtClean="0">
                <a:solidFill>
                  <a:srgbClr val="0460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Миколаївського національного</a:t>
            </a:r>
            <a:br>
              <a:rPr lang="uk-UA" sz="4000" i="1" dirty="0" smtClean="0">
                <a:solidFill>
                  <a:srgbClr val="0460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i="1" dirty="0" smtClean="0">
                <a:solidFill>
                  <a:srgbClr val="0460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аграрного університету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41624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50542" y="1267556"/>
            <a:ext cx="67911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Вам це знадобиться, якщо Ви 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2050" name="Picture 2" descr="C:\Users\User\Desktop\Презентація\business-success_croped-456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9738" y="4473575"/>
            <a:ext cx="3624262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647700" y="1790700"/>
            <a:ext cx="7848600" cy="3151188"/>
          </a:xfrm>
          <a:prstGeom prst="ellipse">
            <a:avLst/>
          </a:prstGeom>
          <a:solidFill>
            <a:srgbClr val="EFFB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займаєтеся будь-яким видом підприємницької діяльності: виробництво, оптова та роздрібна торгівля, надання послуг тощо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12763" y="2133600"/>
            <a:ext cx="8280400" cy="4391025"/>
          </a:xfrm>
          <a:prstGeom prst="rect">
            <a:avLst/>
          </a:prstGeom>
          <a:solidFill>
            <a:srgbClr val="62E4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фінансової стабільності суб’єкта господарювання впродовж тривалого терміну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(3-5 років);</a:t>
            </a:r>
            <a:endParaRPr lang="ru-RU" sz="3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необхідних управлінських рішень щодо зміцнення фінансового стану підприємства;</a:t>
            </a:r>
            <a:endParaRPr lang="ru-RU" sz="3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ефективності діяльності;</a:t>
            </a:r>
            <a:endParaRPr lang="ru-RU" sz="3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стратегічних напрямів розвитку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endParaRPr lang="uk-UA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7471" y="1412776"/>
            <a:ext cx="57101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 результаті ви отримаєте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Шестиугольник 5"/>
          <p:cNvSpPr/>
          <p:nvPr/>
        </p:nvSpPr>
        <p:spPr>
          <a:xfrm>
            <a:off x="468313" y="2636838"/>
            <a:ext cx="8207375" cy="3529012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Миколаївський виробничо-навчальний комбінат при автогосподарстві УМВС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в Миколаївській області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64029" y="1657165"/>
            <a:ext cx="677121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Цією послугою скористалися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2050" name="Picture 2" descr="C:\Users\User\Desktop\Презентація\tit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3092450"/>
            <a:ext cx="129698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1268760"/>
            <a:ext cx="7956376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800" b="1" i="1" dirty="0">
                <a:ln w="1905"/>
                <a:solidFill>
                  <a:srgbClr val="1A6D9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рівня кредитоспроможності підприємств</a:t>
            </a:r>
            <a:endParaRPr lang="ru-RU" sz="3800" b="1" dirty="0">
              <a:ln w="1905"/>
              <a:solidFill>
                <a:srgbClr val="1A6D9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5123" name="Picture 3" descr="C:\Users\User\Desktop\Презентація\7957ad490f66defcbf416ba5d71b0f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3500438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849313" y="1989138"/>
            <a:ext cx="7951787" cy="2519362"/>
          </a:xfrm>
          <a:prstGeom prst="roundRect">
            <a:avLst/>
          </a:prstGeom>
          <a:solidFill>
            <a:srgbClr val="7CC4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дозволяє визначити рівень кредитоспроможності підприємств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одержання кредитних коштів, визначає ймовірність повернення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кредитів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62091" y="1340768"/>
            <a:ext cx="61462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Вам це допоможе, оскільки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4098" name="Picture 2" descr="C:\Users\User\Desktop\Презентація\i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2488" y="4652963"/>
            <a:ext cx="2865437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50542" y="1267556"/>
            <a:ext cx="67911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Вам це знадобиться, якщо Ви 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9" name="Picture 2" descr="C:\Users\User\Desktop\Презентація\business-success_croped-456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9738" y="4473575"/>
            <a:ext cx="3624262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647700" y="1790700"/>
            <a:ext cx="7848600" cy="3151188"/>
          </a:xfrm>
          <a:prstGeom prst="ellipse">
            <a:avLst/>
          </a:prstGeom>
          <a:solidFill>
            <a:srgbClr val="EFFB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займаєтеся будь-яким видом підприємницької діяльності: виробництво, оптова та роздрібна торгівля, надання послуг тощо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750" y="2060575"/>
            <a:ext cx="8280400" cy="4392613"/>
          </a:xfrm>
          <a:prstGeom prst="rect">
            <a:avLst/>
          </a:prstGeom>
          <a:solidFill>
            <a:srgbClr val="62E4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обсягів фінансового забезпечення підприємств;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кредитних ризиків;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ефективності фінансово-господарської діяльності;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стратегічних напрямів розвитку підприємств в конкурентних умовах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7471" y="1412776"/>
            <a:ext cx="57101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 результаті ви отримаєте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Шестиугольник 12"/>
          <p:cNvSpPr/>
          <p:nvPr/>
        </p:nvSpPr>
        <p:spPr>
          <a:xfrm>
            <a:off x="468313" y="2636838"/>
            <a:ext cx="8207375" cy="3529012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Миколаївський виробничо-навчальний комбінат при автогосподарстві УМВС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в Миколаївській області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64029" y="1657165"/>
            <a:ext cx="677121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Цією послугою скористалися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5" name="Picture 2" descr="C:\Users\User\Desktop\Презентація\tit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3092450"/>
            <a:ext cx="129698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19050"/>
            <a:ext cx="41624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572000" y="523239"/>
            <a:ext cx="398725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Контактні особи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контактні дані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87450" y="2790825"/>
            <a:ext cx="70564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i="1">
                <a:latin typeface="Times New Roman" pitchFamily="18" charset="0"/>
                <a:cs typeface="Times New Roman" pitchFamily="18" charset="0"/>
              </a:rPr>
              <a:t>Асистент кафедри фінансів і кредиту</a:t>
            </a:r>
          </a:p>
          <a:p>
            <a:r>
              <a:rPr lang="uk-UA" sz="3200" b="1" i="1">
                <a:latin typeface="Times New Roman" pitchFamily="18" charset="0"/>
                <a:cs typeface="Times New Roman" pitchFamily="18" charset="0"/>
              </a:rPr>
              <a:t>Мельник Ольга Іванівна,</a:t>
            </a:r>
            <a:r>
              <a:rPr lang="uk-UA" sz="3200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>
                <a:latin typeface="Times New Roman" pitchFamily="18" charset="0"/>
                <a:cs typeface="Times New Roman" pitchFamily="18" charset="0"/>
              </a:rPr>
              <a:t>тел. (0512) 58-03-25</a:t>
            </a:r>
          </a:p>
          <a:p>
            <a:r>
              <a:rPr lang="uk-UA" sz="3200" i="1">
                <a:latin typeface="Times New Roman" pitchFamily="18" charset="0"/>
                <a:cs typeface="Times New Roman" pitchFamily="18" charset="0"/>
              </a:rPr>
              <a:t>моб. +38(097) 8547507</a:t>
            </a:r>
            <a:endParaRPr lang="ru-RU" sz="3200" i="1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32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melnikoi@mnau.edu.ua</a:t>
            </a:r>
            <a:endParaRPr lang="ru-RU" sz="32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107504" y="1397000"/>
          <a:ext cx="892899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67335" y="1164922"/>
            <a:ext cx="7956376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800" b="1" i="1" dirty="0">
                <a:ln w="1905"/>
                <a:solidFill>
                  <a:srgbClr val="1A6D9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та обґрунтування бізнес-планів, інвестиційних проектів підприємств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215515" y="2794000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1" name="Picture 7" descr="C:\Users\User\Desktop\Презентація\invest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388" y="3887788"/>
            <a:ext cx="26638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:\Users\User\Desktop\Презентація\biznes-plan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3575" y="3887788"/>
            <a:ext cx="2767013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User\Desktop\Презентація\ivanov2.jp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56325" y="3887788"/>
            <a:ext cx="280828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355600" y="1844675"/>
            <a:ext cx="8569325" cy="48974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Бізнес-план, інноваційний проект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визначити ефективність проекту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(економічну, технологічну, екологічну,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 тощо), етапи його реалізації та прибутковість;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необхідною передумовою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кредитних та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інвестиційних коштів;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передумовою досягнення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 підприємства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66609" y="1232124"/>
            <a:ext cx="61462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Вам це допоможе, оскільки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3074" name="Picture 2" descr="C:\Users\User\Desktop\Презентація\c9733ebb810a1d0c3a1e9b473c84dc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3860800"/>
            <a:ext cx="3035300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5119" y="1268760"/>
            <a:ext cx="67911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Вам це знадобиться, якщо Ви 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2055" name="Picture 7" descr="C:\Users\User\Desktop\Презентація\imag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4300" y="4221163"/>
            <a:ext cx="411797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901700" y="1916113"/>
            <a:ext cx="7416800" cy="2486025"/>
          </a:xfrm>
          <a:prstGeom prst="ellipse">
            <a:avLst/>
          </a:prstGeom>
          <a:solidFill>
            <a:srgbClr val="EFFB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господарювання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будь-якої форми власності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7471" y="1412776"/>
            <a:ext cx="57101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 результаті ви отримаєте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3238" y="2205038"/>
            <a:ext cx="8137525" cy="4248150"/>
          </a:xfrm>
          <a:prstGeom prst="rect">
            <a:avLst/>
          </a:prstGeom>
          <a:solidFill>
            <a:srgbClr val="62E4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життєздатних інноваційних проектів в умовах конкуренції;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ефективності діяльності підприємства;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стратегічних напрямів розвитку підприємства;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інвестицій;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кредитних коштів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64030" y="1143000"/>
            <a:ext cx="677121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Цією послугою скористалися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273050" y="1690688"/>
            <a:ext cx="8640763" cy="5003800"/>
          </a:xfrm>
          <a:prstGeom prst="hexagon">
            <a:avLst>
              <a:gd name="adj" fmla="val 10772"/>
              <a:gd name="vf" fmla="val 115470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СТОВ «Відродження»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Баштанського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ТДВ «Зоря Інгулу»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Баштанського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 «Корона»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Баштанського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 «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Аро-Коблево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Березанського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«Агрофірма «Україна»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Врадіївського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 «БАЯ» Жовтневого району;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 «Владам» Жовтневого району;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 «Альянс»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Єланецького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Племрепродуктор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«Степове» Миколаївського району;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ННПЦ Миколаївського національного аграрного університету;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ТзДВ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ім. Т.Г.Шевченка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Новоодеського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1169114"/>
            <a:ext cx="7956376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800" b="1" i="1" dirty="0">
                <a:ln w="1905"/>
                <a:solidFill>
                  <a:srgbClr val="1A6D9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та оцінка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800" b="1" i="1" dirty="0">
                <a:ln w="1905"/>
                <a:solidFill>
                  <a:srgbClr val="1A6D9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 стану підприємств,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800" b="1" i="1" dirty="0">
                <a:ln w="1905"/>
                <a:solidFill>
                  <a:srgbClr val="1A6D9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 та організацій</a:t>
            </a:r>
            <a:endParaRPr lang="ru-RU" sz="3800" b="1" dirty="0">
              <a:ln w="1905"/>
              <a:solidFill>
                <a:srgbClr val="1A6D9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026" name="Picture 2" descr="C:\Users\User\Desktop\Презентація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3284538"/>
            <a:ext cx="4652962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F:\КОНКУРС\Кафедра финан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66609" y="1232124"/>
            <a:ext cx="61462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Times New Roman"/>
              </a:rPr>
              <a:t>Вам це допоможе, оскільки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5600" y="1844675"/>
            <a:ext cx="8569325" cy="46799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дозволяє оперативно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 активами і пасивами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підприємства;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досягнення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 кінцевих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 результатів,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 стабільності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належного іміджу підприємства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Презентація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997200"/>
            <a:ext cx="3419475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594</TotalTime>
  <Words>425</Words>
  <Application>Microsoft Office PowerPoint</Application>
  <PresentationFormat>Экран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Бізнес-пропозиції науково-технічної продукції Миколаївського національного аграрного університету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Допомога Вашому бізнесу!</dc:title>
  <dc:subject>Бізнес-пропозиції науково-технічної продукції МНАУ</dc:subject>
  <dc:creator>Кафедра фінансів і кредиту Миколаївського національного аграрного університету</dc:creator>
  <cp:keywords>бізнес, пропозиція, допомога бізнесу, розробка бізнес-плану, оцінка фінансового стану підприємства, оцінка рівня кредитоспроможності підприємства</cp:keywords>
  <cp:lastModifiedBy>Admin</cp:lastModifiedBy>
  <cp:revision>58</cp:revision>
  <dcterms:created xsi:type="dcterms:W3CDTF">2014-01-28T00:50:58Z</dcterms:created>
  <dcterms:modified xsi:type="dcterms:W3CDTF">2014-03-28T19:07:43Z</dcterms:modified>
  <cp:category>бізнес, пропозиція, допомога</cp:category>
</cp:coreProperties>
</file>